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3"/>
  </p:notesMasterIdLst>
  <p:handoutMasterIdLst>
    <p:handoutMasterId r:id="rId21"/>
  </p:handoutMasterIdLst>
  <p:sldIdLst>
    <p:sldId id="421" r:id="rId4"/>
    <p:sldId id="457" r:id="rId5"/>
    <p:sldId id="454" r:id="rId6"/>
    <p:sldId id="486" r:id="rId7"/>
    <p:sldId id="484" r:id="rId8"/>
    <p:sldId id="485" r:id="rId9"/>
    <p:sldId id="464" r:id="rId10"/>
    <p:sldId id="460" r:id="rId11"/>
    <p:sldId id="465" r:id="rId12"/>
    <p:sldId id="473" r:id="rId14"/>
    <p:sldId id="475" r:id="rId15"/>
    <p:sldId id="468" r:id="rId16"/>
    <p:sldId id="466" r:id="rId17"/>
    <p:sldId id="469" r:id="rId18"/>
    <p:sldId id="487" r:id="rId19"/>
    <p:sldId id="45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5E7D"/>
    <a:srgbClr val="4398A7"/>
    <a:srgbClr val="527ABC"/>
    <a:srgbClr val="9ABFF7"/>
    <a:srgbClr val="CFE0FB"/>
    <a:srgbClr val="88CDED"/>
    <a:srgbClr val="55AABB"/>
    <a:srgbClr val="3D8FB5"/>
    <a:srgbClr val="0F4B66"/>
    <a:srgbClr val="65D5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06" autoAdjust="0"/>
    <p:restoredTop sz="80023"/>
  </p:normalViewPr>
  <p:slideViewPr>
    <p:cSldViewPr snapToGrid="0">
      <p:cViewPr varScale="1">
        <p:scale>
          <a:sx n="122" d="100"/>
          <a:sy n="122" d="100"/>
        </p:scale>
        <p:origin x="928" y="192"/>
      </p:cViewPr>
      <p:guideLst>
        <p:guide orient="horz" pos="2243"/>
        <p:guide pos="383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tags" Target="../tags/tag166.xml"/><Relationship Id="rId7" Type="http://schemas.openxmlformats.org/officeDocument/2006/relationships/tags" Target="../tags/tag165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0" Type="http://schemas.openxmlformats.org/officeDocument/2006/relationships/tags" Target="../tags/tag168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7" Type="http://schemas.openxmlformats.org/officeDocument/2006/relationships/image" Target="../media/image2.svg"/><Relationship Id="rId16" Type="http://schemas.openxmlformats.org/officeDocument/2006/relationships/image" Target="../media/image4.png"/><Relationship Id="rId15" Type="http://schemas.openxmlformats.org/officeDocument/2006/relationships/tags" Target="../tags/tag180.xml"/><Relationship Id="rId14" Type="http://schemas.openxmlformats.org/officeDocument/2006/relationships/image" Target="../media/image1.svg"/><Relationship Id="rId13" Type="http://schemas.openxmlformats.org/officeDocument/2006/relationships/image" Target="../media/image3.png"/><Relationship Id="rId12" Type="http://schemas.openxmlformats.org/officeDocument/2006/relationships/tags" Target="../tags/tag179.xml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tags" Target="../tags/tag203.xml"/><Relationship Id="rId7" Type="http://schemas.openxmlformats.org/officeDocument/2006/relationships/tags" Target="../tags/tag202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1" Type="http://schemas.openxmlformats.org/officeDocument/2006/relationships/tags" Target="../tags/tag206.xml"/><Relationship Id="rId10" Type="http://schemas.openxmlformats.org/officeDocument/2006/relationships/tags" Target="../tags/tag205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0" Type="http://schemas.openxmlformats.org/officeDocument/2006/relationships/tags" Target="../tags/tag21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admin\Desktop\新建文件夹\简约白底（红2）\ppt\media\image1.pngimage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6489642" y="2223"/>
            <a:ext cx="5035080" cy="685355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6489641" y="0"/>
            <a:ext cx="5035081" cy="6858000"/>
          </a:xfrm>
          <a:prstGeom prst="rect">
            <a:avLst/>
          </a:prstGeom>
          <a:solidFill>
            <a:srgbClr val="C0000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" name="组合 3"/>
          <p:cNvGrpSpPr/>
          <p:nvPr userDrawn="1">
            <p:custDataLst>
              <p:tags r:id="rId5"/>
            </p:custDataLst>
          </p:nvPr>
        </p:nvGrpSpPr>
        <p:grpSpPr>
          <a:xfrm>
            <a:off x="0" y="1833880"/>
            <a:ext cx="622935" cy="4248785"/>
            <a:chOff x="0" y="2888"/>
            <a:chExt cx="981" cy="6691"/>
          </a:xfrm>
        </p:grpSpPr>
        <p:sp>
          <p:nvSpPr>
            <p:cNvPr id="9" name="椭圆 8"/>
            <p:cNvSpPr/>
            <p:nvPr userDrawn="1">
              <p:custDataLst>
                <p:tags r:id="rId6"/>
              </p:custDataLst>
            </p:nvPr>
          </p:nvSpPr>
          <p:spPr>
            <a:xfrm>
              <a:off x="823" y="8497"/>
              <a:ext cx="158" cy="1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 userDrawn="1">
              <p:custDataLst>
                <p:tags r:id="rId7"/>
              </p:custDataLst>
            </p:nvPr>
          </p:nvSpPr>
          <p:spPr>
            <a:xfrm>
              <a:off x="823" y="9421"/>
              <a:ext cx="158" cy="1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圆角矩形 14"/>
            <p:cNvSpPr/>
            <p:nvPr userDrawn="1">
              <p:custDataLst>
                <p:tags r:id="rId8"/>
              </p:custDataLst>
            </p:nvPr>
          </p:nvSpPr>
          <p:spPr>
            <a:xfrm>
              <a:off x="0" y="2888"/>
              <a:ext cx="557" cy="241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669882" y="1563129"/>
            <a:ext cx="5273277" cy="1924320"/>
          </a:xfrm>
        </p:spPr>
        <p:txBody>
          <a:bodyPr lIns="90000" tIns="46800" rIns="90000" bIns="0" anchor="b" anchorCtr="0">
            <a:normAutofit/>
          </a:bodyPr>
          <a:lstStyle>
            <a:lvl1pPr algn="l">
              <a:defRPr sz="54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669883" y="3566160"/>
            <a:ext cx="5273276" cy="835683"/>
          </a:xfrm>
        </p:spPr>
        <p:txBody>
          <a:bodyPr lIns="90000" tIns="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756488" y="5179023"/>
            <a:ext cx="1800000" cy="504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  <p:custDataLst>
              <p:tags r:id="rId15"/>
            </p:custDataLst>
          </p:nvPr>
        </p:nvSpPr>
        <p:spPr>
          <a:xfrm>
            <a:off x="757455" y="5727978"/>
            <a:ext cx="1800000" cy="504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7"/>
          <p:cNvSpPr/>
          <p:nvPr userDrawn="1">
            <p:custDataLst>
              <p:tags r:id="rId2"/>
            </p:custDataLst>
          </p:nvPr>
        </p:nvSpPr>
        <p:spPr>
          <a:xfrm>
            <a:off x="7038092" y="2356767"/>
            <a:ext cx="338554" cy="33855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802027" y="3471607"/>
            <a:ext cx="4788172" cy="707886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36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3802027" y="4217594"/>
            <a:ext cx="4808573" cy="906856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-63500"/>
            <a:ext cx="12235815" cy="6921500"/>
            <a:chOff x="0" y="-100"/>
            <a:chExt cx="19269" cy="10900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17857" y="-100"/>
              <a:ext cx="1412" cy="1015"/>
              <a:chOff x="17857" y="-100"/>
              <a:chExt cx="1412" cy="1015"/>
            </a:xfrm>
          </p:grpSpPr>
          <p:sp>
            <p:nvSpPr>
              <p:cNvPr id="8" name="圆角矩形 4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21" y="-100"/>
                <a:ext cx="748" cy="79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" name="圆角矩形 4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7857" y="471"/>
                <a:ext cx="421" cy="444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0" y="10620"/>
              <a:ext cx="19200" cy="1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11" name="任意多边形: 形状 10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7" name="任意多边形: 形状 6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Logo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48290" y="123825"/>
            <a:ext cx="1615440" cy="13601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9" name="任意多边形: 形状 8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7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5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6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912745" y="2359025"/>
            <a:ext cx="6346190" cy="1548765"/>
            <a:chOff x="4587" y="3715"/>
            <a:chExt cx="9994" cy="2439"/>
          </a:xfrm>
        </p:grpSpPr>
        <p:sp>
          <p:nvSpPr>
            <p:cNvPr id="6" name="圆角矩形 3"/>
            <p:cNvSpPr/>
            <p:nvPr userDrawn="1">
              <p:custDataLst>
                <p:tags r:id="rId3"/>
              </p:custDataLst>
            </p:nvPr>
          </p:nvSpPr>
          <p:spPr>
            <a:xfrm>
              <a:off x="4587" y="3715"/>
              <a:ext cx="1218" cy="128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圆角矩形 4"/>
            <p:cNvSpPr/>
            <p:nvPr userDrawn="1">
              <p:custDataLst>
                <p:tags r:id="rId4"/>
              </p:custDataLst>
            </p:nvPr>
          </p:nvSpPr>
          <p:spPr>
            <a:xfrm>
              <a:off x="13955" y="5492"/>
              <a:ext cx="627" cy="66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3561347" y="2767279"/>
            <a:ext cx="5354053" cy="1200329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3559175" y="4064091"/>
            <a:ext cx="5356225" cy="661476"/>
          </a:xfrm>
        </p:spPr>
        <p:txBody>
          <a:bodyPr lIns="90000" rIns="90000" bIns="46800"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838200" y="794326"/>
            <a:ext cx="10515600" cy="540484"/>
          </a:xfrm>
        </p:spPr>
        <p:txBody>
          <a:bodyPr>
            <a:normAutofit/>
          </a:bodyPr>
          <a:lstStyle>
            <a:lvl1pPr>
              <a:defRPr sz="2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 hasCustomPrompt="1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8"/>
            </p:custDataLst>
          </p:nvPr>
        </p:nvGrpSpPr>
        <p:grpSpPr>
          <a:xfrm>
            <a:off x="508635" y="551815"/>
            <a:ext cx="802640" cy="740410"/>
            <a:chOff x="801" y="869"/>
            <a:chExt cx="1264" cy="1166"/>
          </a:xfrm>
        </p:grpSpPr>
        <p:sp>
          <p:nvSpPr>
            <p:cNvPr id="12" name="圆角矩形 4"/>
            <p:cNvSpPr/>
            <p:nvPr userDrawn="1">
              <p:custDataLst>
                <p:tags r:id="rId9"/>
              </p:custDataLst>
            </p:nvPr>
          </p:nvSpPr>
          <p:spPr>
            <a:xfrm>
              <a:off x="801" y="1313"/>
              <a:ext cx="684" cy="72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圆角矩形 4"/>
            <p:cNvSpPr/>
            <p:nvPr userDrawn="1">
              <p:custDataLst>
                <p:tags r:id="rId10"/>
              </p:custDataLst>
            </p:nvPr>
          </p:nvSpPr>
          <p:spPr>
            <a:xfrm>
              <a:off x="1645" y="869"/>
              <a:ext cx="421" cy="44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11" name="六边形 10"/>
          <p:cNvSpPr/>
          <p:nvPr userDrawn="1">
            <p:custDataLst>
              <p:tags r:id="rId3"/>
            </p:custDataLst>
          </p:nvPr>
        </p:nvSpPr>
        <p:spPr>
          <a:xfrm rot="5400000">
            <a:off x="487222" y="5655401"/>
            <a:ext cx="1058533" cy="912529"/>
          </a:xfrm>
          <a:prstGeom prst="hexagon">
            <a:avLst>
              <a:gd name="adj" fmla="val 28602"/>
              <a:gd name="vf" fmla="val 115470"/>
            </a:avLst>
          </a:prstGeom>
          <a:noFill/>
          <a:ln w="285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4"/>
            </p:custDataLst>
          </p:nvPr>
        </p:nvSpPr>
        <p:spPr>
          <a:xfrm rot="5400000">
            <a:off x="-77295" y="5764217"/>
            <a:ext cx="1171078" cy="1016489"/>
          </a:xfrm>
          <a:custGeom>
            <a:avLst/>
            <a:gdLst>
              <a:gd name="connsiteX0" fmla="*/ 0 w 1171078"/>
              <a:gd name="connsiteY0" fmla="*/ 727700 h 1016489"/>
              <a:gd name="connsiteX1" fmla="*/ 416274 w 1171078"/>
              <a:gd name="connsiteY1" fmla="*/ 0 h 1016489"/>
              <a:gd name="connsiteX2" fmla="*/ 1171078 w 1171078"/>
              <a:gd name="connsiteY2" fmla="*/ 0 h 1016489"/>
              <a:gd name="connsiteX3" fmla="*/ 1171078 w 1171078"/>
              <a:gd name="connsiteY3" fmla="*/ 1016489 h 1016489"/>
              <a:gd name="connsiteX4" fmla="*/ 165199 w 1171078"/>
              <a:gd name="connsiteY4" fmla="*/ 1016489 h 1016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1078" h="1016489">
                <a:moveTo>
                  <a:pt x="0" y="727700"/>
                </a:moveTo>
                <a:lnTo>
                  <a:pt x="416274" y="0"/>
                </a:lnTo>
                <a:lnTo>
                  <a:pt x="1171078" y="0"/>
                </a:lnTo>
                <a:lnTo>
                  <a:pt x="1171078" y="1016489"/>
                </a:lnTo>
                <a:lnTo>
                  <a:pt x="165199" y="1016489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11"/>
            </p:custDataLst>
          </p:nvPr>
        </p:nvGrpSpPr>
        <p:grpSpPr>
          <a:xfrm>
            <a:off x="217805" y="281940"/>
            <a:ext cx="11748770" cy="6394450"/>
            <a:chOff x="343" y="444"/>
            <a:chExt cx="18502" cy="10070"/>
          </a:xfrm>
        </p:grpSpPr>
        <p:pic>
          <p:nvPicPr>
            <p:cNvPr id="12" name="图形 11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093" y="9874"/>
              <a:ext cx="752" cy="640"/>
            </a:xfrm>
            <a:prstGeom prst="rect">
              <a:avLst/>
            </a:prstGeom>
          </p:spPr>
        </p:pic>
        <p:pic>
          <p:nvPicPr>
            <p:cNvPr id="14" name="图形 13"/>
            <p:cNvPicPr>
              <a:picLocks noChangeAspect="1"/>
            </p:cNvPicPr>
            <p:nvPr userDrawn="1">
              <p:custDataLst>
                <p:tags r:id="rId15"/>
              </p:custDataLst>
            </p:nvPr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43" y="444"/>
              <a:ext cx="752" cy="64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7" name="任意多边形: 形状 16"/>
          <p:cNvSpPr/>
          <p:nvPr userDrawn="1">
            <p:custDataLst>
              <p:tags r:id="rId9"/>
            </p:custDataLst>
          </p:nvPr>
        </p:nvSpPr>
        <p:spPr>
          <a:xfrm>
            <a:off x="254277" y="0"/>
            <a:ext cx="625551" cy="384826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1" name="任意多边形: 形状 10"/>
          <p:cNvSpPr/>
          <p:nvPr userDrawn="1">
            <p:custDataLst>
              <p:tags r:id="rId9"/>
            </p:custDataLst>
          </p:nvPr>
        </p:nvSpPr>
        <p:spPr>
          <a:xfrm>
            <a:off x="254277" y="0"/>
            <a:ext cx="625551" cy="384826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>
            <p:custDataLst>
              <p:tags r:id="rId11"/>
            </p:custDataLst>
          </p:nvPr>
        </p:nvSpPr>
        <p:spPr>
          <a:xfrm>
            <a:off x="11398249" y="5784846"/>
            <a:ext cx="514069" cy="1073154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="1" strike="noStrike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8"/>
            </p:custDataLst>
          </p:nvPr>
        </p:nvGrpSpPr>
        <p:grpSpPr>
          <a:xfrm>
            <a:off x="0" y="2663190"/>
            <a:ext cx="12192000" cy="1531620"/>
            <a:chOff x="0" y="4194"/>
            <a:chExt cx="19200" cy="2412"/>
          </a:xfrm>
        </p:grpSpPr>
        <p:sp>
          <p:nvSpPr>
            <p:cNvPr id="15" name="任意多边形: 形状 14"/>
            <p:cNvSpPr/>
            <p:nvPr userDrawn="1">
              <p:custDataLst>
                <p:tags r:id="rId9"/>
              </p:custDataLst>
            </p:nvPr>
          </p:nvSpPr>
          <p:spPr>
            <a:xfrm>
              <a:off x="0" y="4194"/>
              <a:ext cx="461" cy="2412"/>
            </a:xfrm>
            <a:custGeom>
              <a:avLst/>
              <a:gdLst>
                <a:gd name="connsiteX0" fmla="*/ 0 w 292858"/>
                <a:gd name="connsiteY0" fmla="*/ 0 h 1531630"/>
                <a:gd name="connsiteX1" fmla="*/ 233887 w 292858"/>
                <a:gd name="connsiteY1" fmla="*/ 0 h 1531630"/>
                <a:gd name="connsiteX2" fmla="*/ 292858 w 292858"/>
                <a:gd name="connsiteY2" fmla="*/ 58971 h 1531630"/>
                <a:gd name="connsiteX3" fmla="*/ 292858 w 292858"/>
                <a:gd name="connsiteY3" fmla="*/ 1472659 h 1531630"/>
                <a:gd name="connsiteX4" fmla="*/ 233887 w 292858"/>
                <a:gd name="connsiteY4" fmla="*/ 1531630 h 1531630"/>
                <a:gd name="connsiteX5" fmla="*/ 0 w 292858"/>
                <a:gd name="connsiteY5" fmla="*/ 1531630 h 153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2858" h="1531630">
                  <a:moveTo>
                    <a:pt x="0" y="0"/>
                  </a:moveTo>
                  <a:lnTo>
                    <a:pt x="233887" y="0"/>
                  </a:lnTo>
                  <a:cubicBezTo>
                    <a:pt x="266456" y="0"/>
                    <a:pt x="292858" y="26402"/>
                    <a:pt x="292858" y="58971"/>
                  </a:cubicBezTo>
                  <a:lnTo>
                    <a:pt x="292858" y="1472659"/>
                  </a:lnTo>
                  <a:cubicBezTo>
                    <a:pt x="292858" y="1505228"/>
                    <a:pt x="266456" y="1531630"/>
                    <a:pt x="233887" y="1531630"/>
                  </a:cubicBezTo>
                  <a:lnTo>
                    <a:pt x="0" y="15316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任意多边形: 形状 16"/>
            <p:cNvSpPr/>
            <p:nvPr userDrawn="1">
              <p:custDataLst>
                <p:tags r:id="rId10"/>
              </p:custDataLst>
            </p:nvPr>
          </p:nvSpPr>
          <p:spPr>
            <a:xfrm>
              <a:off x="18728" y="4194"/>
              <a:ext cx="472" cy="2412"/>
            </a:xfrm>
            <a:custGeom>
              <a:avLst/>
              <a:gdLst>
                <a:gd name="connsiteX0" fmla="*/ 58971 w 299841"/>
                <a:gd name="connsiteY0" fmla="*/ 0 h 1531630"/>
                <a:gd name="connsiteX1" fmla="*/ 294846 w 299841"/>
                <a:gd name="connsiteY1" fmla="*/ 0 h 1531630"/>
                <a:gd name="connsiteX2" fmla="*/ 299841 w 299841"/>
                <a:gd name="connsiteY2" fmla="*/ 2069 h 1531630"/>
                <a:gd name="connsiteX3" fmla="*/ 299841 w 299841"/>
                <a:gd name="connsiteY3" fmla="*/ 1529561 h 1531630"/>
                <a:gd name="connsiteX4" fmla="*/ 294846 w 299841"/>
                <a:gd name="connsiteY4" fmla="*/ 1531630 h 1531630"/>
                <a:gd name="connsiteX5" fmla="*/ 58971 w 299841"/>
                <a:gd name="connsiteY5" fmla="*/ 1531630 h 1531630"/>
                <a:gd name="connsiteX6" fmla="*/ 0 w 299841"/>
                <a:gd name="connsiteY6" fmla="*/ 1472659 h 1531630"/>
                <a:gd name="connsiteX7" fmla="*/ 0 w 299841"/>
                <a:gd name="connsiteY7" fmla="*/ 58971 h 1531630"/>
                <a:gd name="connsiteX8" fmla="*/ 58971 w 299841"/>
                <a:gd name="connsiteY8" fmla="*/ 0 h 153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41" h="1531630">
                  <a:moveTo>
                    <a:pt x="58971" y="0"/>
                  </a:moveTo>
                  <a:lnTo>
                    <a:pt x="294846" y="0"/>
                  </a:lnTo>
                  <a:lnTo>
                    <a:pt x="299841" y="2069"/>
                  </a:lnTo>
                  <a:lnTo>
                    <a:pt x="299841" y="1529561"/>
                  </a:lnTo>
                  <a:lnTo>
                    <a:pt x="294846" y="1531630"/>
                  </a:lnTo>
                  <a:lnTo>
                    <a:pt x="58971" y="1531630"/>
                  </a:lnTo>
                  <a:cubicBezTo>
                    <a:pt x="26402" y="1531630"/>
                    <a:pt x="0" y="1505228"/>
                    <a:pt x="0" y="1472659"/>
                  </a:cubicBezTo>
                  <a:lnTo>
                    <a:pt x="0" y="58971"/>
                  </a:lnTo>
                  <a:cubicBezTo>
                    <a:pt x="0" y="26402"/>
                    <a:pt x="26402" y="0"/>
                    <a:pt x="58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126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221.xml"/><Relationship Id="rId23" Type="http://schemas.openxmlformats.org/officeDocument/2006/relationships/tags" Target="../tags/tag220.xml"/><Relationship Id="rId22" Type="http://schemas.openxmlformats.org/officeDocument/2006/relationships/tags" Target="../tags/tag219.xml"/><Relationship Id="rId21" Type="http://schemas.openxmlformats.org/officeDocument/2006/relationships/tags" Target="../tags/tag218.xml"/><Relationship Id="rId20" Type="http://schemas.openxmlformats.org/officeDocument/2006/relationships/tags" Target="../tags/tag217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216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515600"/>
            <a:ext cx="10969200" cy="47368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223.xml"/><Relationship Id="rId3" Type="http://schemas.openxmlformats.org/officeDocument/2006/relationships/image" Target="../media/image2.png"/><Relationship Id="rId2" Type="http://schemas.openxmlformats.org/officeDocument/2006/relationships/tags" Target="../tags/tag222.xml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47.xml"/><Relationship Id="rId2" Type="http://schemas.openxmlformats.org/officeDocument/2006/relationships/image" Target="../media/image2.png"/><Relationship Id="rId1" Type="http://schemas.openxmlformats.org/officeDocument/2006/relationships/tags" Target="../tags/tag24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249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tags" Target="../tags/tag248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jpeg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hyperlink" Target="https://hub.docker.com/r/mindspore/mindspore-cpu" TargetMode="External"/><Relationship Id="rId2" Type="http://schemas.openxmlformats.org/officeDocument/2006/relationships/image" Target="../media/image2.png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251.xml"/><Relationship Id="rId13" Type="http://schemas.openxmlformats.org/officeDocument/2006/relationships/image" Target="../media/image37.png"/><Relationship Id="rId12" Type="http://schemas.openxmlformats.org/officeDocument/2006/relationships/hyperlink" Target="https://hub.docker.com/r/mindspore/mindspore-cuda10.1" TargetMode="External"/><Relationship Id="rId11" Type="http://schemas.openxmlformats.org/officeDocument/2006/relationships/image" Target="../media/image36.png"/><Relationship Id="rId10" Type="http://schemas.openxmlformats.org/officeDocument/2006/relationships/hyperlink" Target="https://hub.docker.com/r/mindspore/mindspore-cuda9.2" TargetMode="External"/><Relationship Id="rId1" Type="http://schemas.openxmlformats.org/officeDocument/2006/relationships/tags" Target="../tags/tag250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56.xml"/><Relationship Id="rId5" Type="http://schemas.openxmlformats.org/officeDocument/2006/relationships/image" Target="../media/image2.png"/><Relationship Id="rId4" Type="http://schemas.openxmlformats.org/officeDocument/2006/relationships/tags" Target="../tags/tag255.xml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tags" Target="../tags/tag25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258.xml"/><Relationship Id="rId6" Type="http://schemas.openxmlformats.org/officeDocument/2006/relationships/hyperlink" Target="https://www.youtube.com/watch?v=P2uXOIct4kg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tags" Target="../tags/tag257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60.xml"/><Relationship Id="rId2" Type="http://schemas.openxmlformats.org/officeDocument/2006/relationships/image" Target="../media/image2.png"/><Relationship Id="rId1" Type="http://schemas.openxmlformats.org/officeDocument/2006/relationships/tags" Target="../tags/tag25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61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28.xml"/><Relationship Id="rId5" Type="http://schemas.openxmlformats.org/officeDocument/2006/relationships/image" Target="../media/image2.png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tags" Target="../tags/tag22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30.xml"/><Relationship Id="rId8" Type="http://schemas.openxmlformats.org/officeDocument/2006/relationships/hyperlink" Target="https://www.github.com/mindspore-ai" TargetMode="External"/><Relationship Id="rId7" Type="http://schemas.openxmlformats.org/officeDocument/2006/relationships/hyperlink" Target="https://www.gitee.com/mindspore" TargetMode="External"/><Relationship Id="rId6" Type="http://schemas.openxmlformats.org/officeDocument/2006/relationships/hyperlink" Target="https://www.mindspore.cn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29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32.xml"/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tags" Target="../tags/tag23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234.xml"/><Relationship Id="rId16" Type="http://schemas.openxmlformats.org/officeDocument/2006/relationships/image" Target="../media/image23.png"/><Relationship Id="rId15" Type="http://schemas.openxmlformats.org/officeDocument/2006/relationships/image" Target="../media/image22.png"/><Relationship Id="rId14" Type="http://schemas.openxmlformats.org/officeDocument/2006/relationships/image" Target="../media/image21.png"/><Relationship Id="rId13" Type="http://schemas.openxmlformats.org/officeDocument/2006/relationships/image" Target="../media/image20.png"/><Relationship Id="rId12" Type="http://schemas.openxmlformats.org/officeDocument/2006/relationships/image" Target="../media/image19.pn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tags" Target="../tags/tag23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36.xml"/><Relationship Id="rId2" Type="http://schemas.openxmlformats.org/officeDocument/2006/relationships/image" Target="../media/image2.png"/><Relationship Id="rId1" Type="http://schemas.openxmlformats.org/officeDocument/2006/relationships/tags" Target="../tags/tag235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38.xml"/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tags" Target="../tags/tag23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243.xml"/><Relationship Id="rId5" Type="http://schemas.openxmlformats.org/officeDocument/2006/relationships/image" Target="../media/image2.png"/><Relationship Id="rId4" Type="http://schemas.openxmlformats.org/officeDocument/2006/relationships/tags" Target="../tags/tag242.xml"/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" Type="http://schemas.openxmlformats.org/officeDocument/2006/relationships/tags" Target="../tags/tag239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45.xml"/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tags" Target="../tags/tag2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35" y="-22225"/>
            <a:ext cx="12191365" cy="69030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low-angle-photo-of-glass-buildings-2599538"/>
          <p:cNvPicPr>
            <a:picLocks noChangeAspect="1"/>
          </p:cNvPicPr>
          <p:nvPr/>
        </p:nvPicPr>
        <p:blipFill>
          <a:blip r:embed="rId1"/>
          <a:srcRect l="34404" t="-1234" r="14931" b="100000"/>
          <a:stretch>
            <a:fillRect/>
          </a:stretch>
        </p:blipFill>
        <p:spPr>
          <a:xfrm>
            <a:off x="4527698" y="0"/>
            <a:ext cx="5095727" cy="825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25" h="130">
                <a:moveTo>
                  <a:pt x="0" y="130"/>
                </a:moveTo>
                <a:lnTo>
                  <a:pt x="32" y="0"/>
                </a:lnTo>
                <a:lnTo>
                  <a:pt x="8025" y="0"/>
                </a:lnTo>
                <a:lnTo>
                  <a:pt x="7993" y="130"/>
                </a:lnTo>
                <a:lnTo>
                  <a:pt x="0" y="130"/>
                </a:lnTo>
                <a:close/>
              </a:path>
            </a:pathLst>
          </a:custGeom>
        </p:spPr>
      </p:pic>
      <p:pic>
        <p:nvPicPr>
          <p:cNvPr id="7" name="图片 6" descr="low-angle-photo-of-glass-buildings-2599538"/>
          <p:cNvPicPr>
            <a:picLocks noChangeAspect="1"/>
          </p:cNvPicPr>
          <p:nvPr/>
        </p:nvPicPr>
        <p:blipFill>
          <a:blip r:embed="rId1"/>
          <a:srcRect l="17785" t="100000" r="31521" b="-1414"/>
          <a:stretch>
            <a:fillRect/>
          </a:stretch>
        </p:blipFill>
        <p:spPr>
          <a:xfrm>
            <a:off x="2856230" y="6774815"/>
            <a:ext cx="5098698" cy="946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29" h="149">
                <a:moveTo>
                  <a:pt x="0" y="149"/>
                </a:moveTo>
                <a:lnTo>
                  <a:pt x="37" y="0"/>
                </a:lnTo>
                <a:lnTo>
                  <a:pt x="8029" y="0"/>
                </a:lnTo>
                <a:lnTo>
                  <a:pt x="7993" y="149"/>
                </a:lnTo>
                <a:lnTo>
                  <a:pt x="0" y="149"/>
                </a:lnTo>
                <a:close/>
              </a:path>
            </a:pathLst>
          </a:custGeom>
        </p:spPr>
      </p:pic>
      <p:sp>
        <p:nvSpPr>
          <p:cNvPr id="13" name="矩形 12"/>
          <p:cNvSpPr/>
          <p:nvPr/>
        </p:nvSpPr>
        <p:spPr>
          <a:xfrm rot="5400000">
            <a:off x="2628740" y="-2650966"/>
            <a:ext cx="6917689" cy="121751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8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216150" y="3335020"/>
            <a:ext cx="7725410" cy="708025"/>
          </a:xfrm>
          <a:prstGeom prst="rect">
            <a:avLst/>
          </a:prstGeom>
        </p:spPr>
        <p:txBody>
          <a:bodyPr vert="horz" wrap="square" lIns="90000" tIns="46800" rIns="90000" bIns="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r>
              <a:rPr lang="en-US" altLang="zh-CN" sz="6000" dirty="0">
                <a:solidFill>
                  <a:srgbClr val="125E7D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MindSpore And Cloud Native Ecosystem</a:t>
            </a:r>
            <a:endParaRPr lang="en-US" altLang="zh-CN" sz="6000" dirty="0">
              <a:solidFill>
                <a:srgbClr val="125E7D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05550" y="5501640"/>
            <a:ext cx="58686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F4B66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Zhipeng (Howard) Huang, Huawei</a:t>
            </a:r>
            <a:endParaRPr lang="en-US" altLang="zh-CN" sz="2400" dirty="0" smtClean="0">
              <a:solidFill>
                <a:srgbClr val="0F4B66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  <a:p>
            <a:r>
              <a:rPr lang="en-US" altLang="zh-CN" sz="2400" dirty="0" smtClean="0">
                <a:solidFill>
                  <a:srgbClr val="0F4B66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Yedong Liu, Huawei</a:t>
            </a:r>
            <a:endParaRPr lang="zh-CN" altLang="en-US" sz="2400" dirty="0">
              <a:solidFill>
                <a:srgbClr val="0F4B66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  <a:p>
            <a:endParaRPr lang="zh-CN" altLang="en-US" sz="2400" dirty="0">
              <a:solidFill>
                <a:srgbClr val="0F4B66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</p:txBody>
      </p:sp>
      <p:pic>
        <p:nvPicPr>
          <p:cNvPr id="2" name="图片 1" descr="Logo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0" y="82550"/>
            <a:ext cx="1815465" cy="15284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1650999" y="-94451"/>
            <a:ext cx="5185229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MindSpore in </a:t>
            </a:r>
            <a:r>
              <a:rPr lang="en-US" altLang="zh-CN" sz="2000" b="1" spc="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Kubeflow</a:t>
            </a: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 ecosystem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2289175" y="1466850"/>
            <a:ext cx="8533765" cy="5122545"/>
            <a:chOff x="3605" y="2310"/>
            <a:chExt cx="13439" cy="8067"/>
          </a:xfrm>
        </p:grpSpPr>
        <p:sp>
          <p:nvSpPr>
            <p:cNvPr id="38" name="圆角矩形 37"/>
            <p:cNvSpPr/>
            <p:nvPr/>
          </p:nvSpPr>
          <p:spPr>
            <a:xfrm>
              <a:off x="6364" y="9703"/>
              <a:ext cx="1768" cy="674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Ascend</a:t>
              </a:r>
              <a:endParaRPr kumimoji="1" lang="zh-CN" altLang="en-US" dirty="0"/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8755" y="9703"/>
              <a:ext cx="1768" cy="674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CPU</a:t>
              </a:r>
              <a:endParaRPr kumimoji="1" lang="zh-CN" altLang="en-US" dirty="0"/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11255" y="9703"/>
              <a:ext cx="1601" cy="674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GPU</a:t>
              </a:r>
              <a:endParaRPr kumimoji="1" lang="zh-CN" altLang="en-US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633" y="9743"/>
              <a:ext cx="2114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mtClean="0"/>
                <a:t>Hardware</a:t>
              </a:r>
              <a:endParaRPr kumimoji="1" lang="zh-CN" altLang="en-US" dirty="0"/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6364" y="8831"/>
              <a:ext cx="2698" cy="67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Huawei cloud</a:t>
              </a:r>
              <a:endParaRPr kumimoji="1" lang="zh-CN" altLang="en-US" dirty="0"/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10158" y="8831"/>
              <a:ext cx="2698" cy="67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o</a:t>
              </a:r>
              <a:r>
                <a:rPr kumimoji="1" lang="en-US" altLang="zh-CN" sz="1400" dirty="0" smtClean="0"/>
                <a:t>ther cloud service</a:t>
              </a:r>
              <a:endParaRPr kumimoji="1" lang="zh-CN" altLang="en-US" sz="1400" dirty="0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605" y="8889"/>
              <a:ext cx="3268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mtClean="0"/>
                <a:t>Cloud Platform</a:t>
              </a:r>
              <a:endParaRPr kumimoji="1" lang="zh-CN" altLang="en-US" dirty="0"/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6364" y="7982"/>
              <a:ext cx="6492" cy="674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Kubernetes</a:t>
              </a:r>
              <a:endParaRPr kumimoji="1" lang="zh-CN" altLang="en-US" dirty="0"/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6364" y="3112"/>
              <a:ext cx="6492" cy="4746"/>
            </a:xfrm>
            <a:prstGeom prst="roundRect">
              <a:avLst>
                <a:gd name="adj" fmla="val 10240"/>
              </a:avLst>
            </a:prstGeom>
            <a:solidFill>
              <a:srgbClr val="61A4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633" y="5485"/>
              <a:ext cx="2663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err="1" smtClean="0"/>
                <a:t>Kubeflow</a:t>
              </a:r>
              <a:r>
                <a:rPr kumimoji="1" lang="en-US" altLang="zh-CN" dirty="0" smtClean="0"/>
                <a:t> applications</a:t>
              </a:r>
              <a:endParaRPr kumimoji="1" lang="zh-CN" altLang="en-US" dirty="0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633" y="2360"/>
              <a:ext cx="2663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ML tools</a:t>
              </a:r>
              <a:endParaRPr kumimoji="1" lang="zh-CN" altLang="en-US" dirty="0"/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6364" y="2310"/>
              <a:ext cx="2698" cy="67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mtClean="0"/>
                <a:t>MindSpore</a:t>
              </a:r>
              <a:endParaRPr kumimoji="1" lang="zh-CN" altLang="en-US" dirty="0"/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10158" y="2310"/>
              <a:ext cx="2698" cy="67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/>
                <a:t>o</a:t>
              </a:r>
              <a:r>
                <a:rPr kumimoji="1" lang="en-US" altLang="zh-CN" sz="1400" dirty="0" smtClean="0"/>
                <a:t>ther frameworks</a:t>
              </a:r>
              <a:endParaRPr kumimoji="1" lang="zh-CN" altLang="en-US" sz="1400" dirty="0"/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13676" y="3335"/>
              <a:ext cx="3369" cy="674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mtClean="0"/>
                <a:t>Istio</a:t>
              </a:r>
              <a:endParaRPr kumimoji="1" lang="zh-CN" altLang="en-US" dirty="0"/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13676" y="4614"/>
              <a:ext cx="3369" cy="674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Argo</a:t>
              </a:r>
              <a:endParaRPr kumimoji="1" lang="zh-CN" altLang="en-US" dirty="0"/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13676" y="5893"/>
              <a:ext cx="3369" cy="674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Prometheus</a:t>
              </a:r>
              <a:endParaRPr kumimoji="1" lang="zh-CN" altLang="en-US" dirty="0"/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13676" y="7172"/>
              <a:ext cx="3369" cy="674"/>
            </a:xfrm>
            <a:prstGeom prst="round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 smtClean="0"/>
                <a:t>Seldon</a:t>
              </a:r>
              <a:r>
                <a:rPr kumimoji="1" lang="en-US" altLang="zh-CN" dirty="0" smtClean="0"/>
                <a:t> Core</a:t>
              </a:r>
              <a:endParaRPr kumimoji="1" lang="zh-CN" altLang="en-US" dirty="0"/>
            </a:p>
          </p:txBody>
        </p:sp>
        <p:sp>
          <p:nvSpPr>
            <p:cNvPr id="56" name="圆角矩形 55"/>
            <p:cNvSpPr/>
            <p:nvPr/>
          </p:nvSpPr>
          <p:spPr>
            <a:xfrm>
              <a:off x="9914" y="3314"/>
              <a:ext cx="2683" cy="674"/>
            </a:xfrm>
            <a:prstGeom prst="roundRect">
              <a:avLst/>
            </a:prstGeom>
            <a:solidFill>
              <a:srgbClr val="60A4E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Metadata</a:t>
              </a:r>
              <a:endParaRPr kumimoji="1" lang="zh-CN" altLang="en-US" dirty="0"/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9914" y="4232"/>
              <a:ext cx="2683" cy="674"/>
            </a:xfrm>
            <a:prstGeom prst="roundRect">
              <a:avLst/>
            </a:prstGeom>
            <a:solidFill>
              <a:srgbClr val="60A4E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Pipelines</a:t>
              </a:r>
              <a:endParaRPr kumimoji="1" lang="zh-CN" altLang="en-US" dirty="0"/>
            </a:p>
          </p:txBody>
        </p:sp>
        <p:sp>
          <p:nvSpPr>
            <p:cNvPr id="58" name="圆角矩形 57"/>
            <p:cNvSpPr/>
            <p:nvPr/>
          </p:nvSpPr>
          <p:spPr>
            <a:xfrm>
              <a:off x="9914" y="5151"/>
              <a:ext cx="2683" cy="674"/>
            </a:xfrm>
            <a:prstGeom prst="roundRect">
              <a:avLst/>
            </a:prstGeom>
            <a:solidFill>
              <a:srgbClr val="60A4E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 smtClean="0"/>
                <a:t>Kubeflow</a:t>
              </a:r>
              <a:r>
                <a:rPr kumimoji="1" lang="en-US" altLang="zh-CN" dirty="0" smtClean="0"/>
                <a:t> UI</a:t>
              </a:r>
              <a:endParaRPr kumimoji="1" lang="zh-CN" altLang="en-US" dirty="0"/>
            </a:p>
          </p:txBody>
        </p:sp>
        <p:sp>
          <p:nvSpPr>
            <p:cNvPr id="59" name="圆角矩形 58"/>
            <p:cNvSpPr/>
            <p:nvPr/>
          </p:nvSpPr>
          <p:spPr>
            <a:xfrm>
              <a:off x="9914" y="6131"/>
              <a:ext cx="2683" cy="674"/>
            </a:xfrm>
            <a:prstGeom prst="roundRect">
              <a:avLst/>
            </a:prstGeom>
            <a:solidFill>
              <a:srgbClr val="60A4E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/>
                <a:t>KF Serving</a:t>
              </a:r>
              <a:endParaRPr kumimoji="1" lang="zh-CN" altLang="en-US" dirty="0"/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9914" y="7088"/>
              <a:ext cx="2683" cy="674"/>
            </a:xfrm>
            <a:prstGeom prst="roundRect">
              <a:avLst/>
            </a:prstGeom>
            <a:solidFill>
              <a:srgbClr val="60A4E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 smtClean="0"/>
                <a:t>Katib</a:t>
              </a:r>
              <a:endParaRPr kumimoji="1" lang="zh-CN" altLang="en-US" dirty="0"/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6791" y="3315"/>
              <a:ext cx="2713" cy="674"/>
            </a:xfrm>
            <a:prstGeom prst="roundRect">
              <a:avLst/>
            </a:prstGeom>
            <a:solidFill>
              <a:srgbClr val="60A4E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err="1" smtClean="0"/>
                <a:t>Jupyter</a:t>
              </a:r>
              <a:r>
                <a:rPr kumimoji="1" lang="en-US" altLang="zh-CN" sz="1600" dirty="0" smtClean="0"/>
                <a:t> web app</a:t>
              </a:r>
              <a:endParaRPr kumimoji="1" lang="zh-CN" altLang="en-US" sz="1600" dirty="0"/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6791" y="4232"/>
              <a:ext cx="2683" cy="674"/>
            </a:xfrm>
            <a:prstGeom prst="roundRect">
              <a:avLst/>
            </a:prstGeom>
            <a:solidFill>
              <a:srgbClr val="60A4E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400" dirty="0" err="1" smtClean="0"/>
                <a:t>Jupyter</a:t>
              </a:r>
              <a:r>
                <a:rPr kumimoji="1" lang="en-US" altLang="zh-CN" sz="1400" dirty="0" smtClean="0"/>
                <a:t> controller</a:t>
              </a:r>
              <a:endParaRPr kumimoji="1" lang="zh-CN" altLang="en-US" sz="1400" dirty="0"/>
            </a:p>
          </p:txBody>
        </p:sp>
        <p:sp>
          <p:nvSpPr>
            <p:cNvPr id="63" name="圆角矩形 62"/>
            <p:cNvSpPr/>
            <p:nvPr/>
          </p:nvSpPr>
          <p:spPr>
            <a:xfrm>
              <a:off x="6821" y="5185"/>
              <a:ext cx="2683" cy="674"/>
            </a:xfrm>
            <a:prstGeom prst="roundRect">
              <a:avLst/>
            </a:prstGeom>
            <a:solidFill>
              <a:srgbClr val="60A4E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err="1"/>
                <a:t>m</a:t>
              </a:r>
              <a:r>
                <a:rPr kumimoji="1" lang="en-US" altLang="zh-CN" dirty="0" err="1" smtClean="0"/>
                <a:t>s</a:t>
              </a:r>
              <a:r>
                <a:rPr kumimoji="1" lang="en-US" altLang="zh-CN" dirty="0" smtClean="0"/>
                <a:t>-operator</a:t>
              </a:r>
              <a:endParaRPr kumimoji="1" lang="zh-CN" altLang="en-US" dirty="0"/>
            </a:p>
          </p:txBody>
        </p:sp>
        <p:sp>
          <p:nvSpPr>
            <p:cNvPr id="64" name="圆角矩形 63"/>
            <p:cNvSpPr/>
            <p:nvPr/>
          </p:nvSpPr>
          <p:spPr>
            <a:xfrm>
              <a:off x="6791" y="6131"/>
              <a:ext cx="2683" cy="674"/>
            </a:xfrm>
            <a:prstGeom prst="roundRect">
              <a:avLst/>
            </a:prstGeom>
            <a:solidFill>
              <a:srgbClr val="60A4E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/>
                <a:t>MPI Operator</a:t>
              </a:r>
              <a:endParaRPr kumimoji="1" lang="zh-CN" altLang="en-US" sz="1600" dirty="0"/>
            </a:p>
          </p:txBody>
        </p:sp>
        <p:sp>
          <p:nvSpPr>
            <p:cNvPr id="65" name="圆角矩形 64"/>
            <p:cNvSpPr/>
            <p:nvPr/>
          </p:nvSpPr>
          <p:spPr>
            <a:xfrm>
              <a:off x="6791" y="7077"/>
              <a:ext cx="2683" cy="674"/>
            </a:xfrm>
            <a:prstGeom prst="roundRect">
              <a:avLst/>
            </a:prstGeom>
            <a:solidFill>
              <a:srgbClr val="60A4E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/>
                <a:t>o</a:t>
              </a:r>
              <a:r>
                <a:rPr kumimoji="1" lang="en-US" altLang="zh-CN" sz="1600" dirty="0" smtClean="0"/>
                <a:t>ther operators</a:t>
              </a:r>
              <a:endParaRPr kumimoji="1" lang="zh-CN" altLang="en-US" sz="1600" dirty="0"/>
            </a:p>
          </p:txBody>
        </p:sp>
      </p:grp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1806351" y="-69874"/>
            <a:ext cx="5185229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MS-Operator workflow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3737719" y="5201993"/>
            <a:ext cx="2374333" cy="88991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6563445" y="2026943"/>
            <a:ext cx="4975412" cy="439270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6" name="组 35"/>
          <p:cNvGrpSpPr/>
          <p:nvPr/>
        </p:nvGrpSpPr>
        <p:grpSpPr>
          <a:xfrm>
            <a:off x="7974692" y="5773319"/>
            <a:ext cx="2601457" cy="410696"/>
            <a:chOff x="8398237" y="5839483"/>
            <a:chExt cx="2601457" cy="410696"/>
          </a:xfrm>
        </p:grpSpPr>
        <p:sp>
          <p:nvSpPr>
            <p:cNvPr id="37" name="文本框 36"/>
            <p:cNvSpPr txBox="1"/>
            <p:nvPr/>
          </p:nvSpPr>
          <p:spPr>
            <a:xfrm>
              <a:off x="8821271" y="5880847"/>
              <a:ext cx="2178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Kubernetes cluster</a:t>
              </a:r>
              <a:endParaRPr kumimoji="1" lang="zh-CN" altLang="en-US" dirty="0"/>
            </a:p>
          </p:txBody>
        </p:sp>
        <p:pic>
          <p:nvPicPr>
            <p:cNvPr id="66" name="Picture 2" descr="Kubernetes”的图片搜索结果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8237" y="5839483"/>
              <a:ext cx="423034" cy="41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组 66"/>
          <p:cNvGrpSpPr/>
          <p:nvPr/>
        </p:nvGrpSpPr>
        <p:grpSpPr>
          <a:xfrm>
            <a:off x="6585011" y="2026943"/>
            <a:ext cx="1801906" cy="2089500"/>
            <a:chOff x="6877610" y="2070847"/>
            <a:chExt cx="1801906" cy="2089500"/>
          </a:xfrm>
        </p:grpSpPr>
        <p:sp>
          <p:nvSpPr>
            <p:cNvPr id="68" name="正五边形 67"/>
            <p:cNvSpPr/>
            <p:nvPr/>
          </p:nvSpPr>
          <p:spPr>
            <a:xfrm>
              <a:off x="6877610" y="2448089"/>
              <a:ext cx="1801906" cy="1712258"/>
            </a:xfrm>
            <a:prstGeom prst="pentagon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dirty="0" err="1" smtClean="0">
                  <a:solidFill>
                    <a:schemeClr val="tx1"/>
                  </a:solidFill>
                </a:rPr>
                <a:t>Kubeflow</a:t>
              </a:r>
              <a:endParaRPr kumimoji="1" lang="en-US" altLang="zh-CN" sz="1200" dirty="0" smtClean="0">
                <a:solidFill>
                  <a:schemeClr val="tx1"/>
                </a:solidFill>
              </a:endParaRPr>
            </a:p>
            <a:p>
              <a:pPr algn="ctr"/>
              <a:r>
                <a:rPr kumimoji="1" lang="en-US" altLang="zh-CN" sz="1200" dirty="0" err="1">
                  <a:solidFill>
                    <a:schemeClr val="tx1"/>
                  </a:solidFill>
                </a:rPr>
                <a:t>m</a:t>
              </a:r>
              <a:r>
                <a:rPr kumimoji="1" lang="en-US" altLang="zh-CN" sz="1200" dirty="0" err="1" smtClean="0">
                  <a:solidFill>
                    <a:schemeClr val="tx1"/>
                  </a:solidFill>
                </a:rPr>
                <a:t>s</a:t>
              </a:r>
              <a:r>
                <a:rPr kumimoji="1" lang="en-US" altLang="zh-CN" sz="1200" dirty="0" smtClean="0">
                  <a:solidFill>
                    <a:schemeClr val="tx1"/>
                  </a:solidFill>
                </a:rPr>
                <a:t>-operator</a:t>
              </a:r>
              <a:endParaRPr kumimoji="1" lang="zh-CN" altLang="en-US" sz="1200" dirty="0">
                <a:solidFill>
                  <a:schemeClr val="tx1"/>
                </a:solidFill>
              </a:endParaRPr>
            </a:p>
          </p:txBody>
        </p:sp>
        <p:pic>
          <p:nvPicPr>
            <p:cNvPr id="69" name="Picture 6" descr="kubeflow icon”的图片搜索结果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5883" y="2070847"/>
              <a:ext cx="765361" cy="754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资料带 69"/>
          <p:cNvSpPr/>
          <p:nvPr/>
        </p:nvSpPr>
        <p:spPr>
          <a:xfrm rot="16200000">
            <a:off x="1058900" y="1419995"/>
            <a:ext cx="1412111" cy="1589594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zh-CN" sz="1200" dirty="0" err="1" smtClean="0"/>
              <a:t>ms_job.yaml</a:t>
            </a:r>
            <a:endParaRPr kumimoji="1" lang="zh-CN" altLang="en-US" sz="1200" dirty="0"/>
          </a:p>
        </p:txBody>
      </p:sp>
      <p:cxnSp>
        <p:nvCxnSpPr>
          <p:cNvPr id="71" name="直线箭头连接符 70"/>
          <p:cNvCxnSpPr/>
          <p:nvPr/>
        </p:nvCxnSpPr>
        <p:spPr>
          <a:xfrm>
            <a:off x="2559751" y="2214791"/>
            <a:ext cx="3874671" cy="843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3600687" y="1903031"/>
            <a:ext cx="3174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/>
              <a:t>Run on cluster with command: </a:t>
            </a:r>
            <a:endParaRPr kumimoji="1" lang="en-US" altLang="zh-CN" sz="1400" dirty="0" smtClean="0"/>
          </a:p>
          <a:p>
            <a:r>
              <a:rPr kumimoji="1" lang="en-US" altLang="zh-CN" sz="1400" b="1" dirty="0" err="1"/>
              <a:t>k</a:t>
            </a:r>
            <a:r>
              <a:rPr kumimoji="1" lang="en-US" altLang="zh-CN" sz="1400" b="1" dirty="0" err="1" smtClean="0"/>
              <a:t>ubectl</a:t>
            </a:r>
            <a:r>
              <a:rPr kumimoji="1" lang="en-US" altLang="zh-CN" sz="1400" dirty="0" smtClean="0"/>
              <a:t> apply –f </a:t>
            </a:r>
            <a:r>
              <a:rPr kumimoji="1" lang="en-US" altLang="zh-CN" sz="1400" dirty="0" err="1" smtClean="0"/>
              <a:t>ms_job.yaml</a:t>
            </a:r>
            <a:endParaRPr kumimoji="1" lang="en-US" altLang="zh-CN" sz="1400" dirty="0" smtClean="0"/>
          </a:p>
        </p:txBody>
      </p:sp>
      <p:sp>
        <p:nvSpPr>
          <p:cNvPr id="73" name="矩形 72"/>
          <p:cNvSpPr/>
          <p:nvPr/>
        </p:nvSpPr>
        <p:spPr>
          <a:xfrm>
            <a:off x="1270400" y="2944904"/>
            <a:ext cx="9925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 smtClean="0"/>
              <a:t>Kind: </a:t>
            </a:r>
            <a:r>
              <a:rPr kumimoji="1" lang="en-US" altLang="zh-CN" sz="1200" dirty="0" err="1" smtClean="0"/>
              <a:t>MSJob</a:t>
            </a:r>
            <a:endParaRPr lang="zh-CN" altLang="en-US" sz="1200" dirty="0"/>
          </a:p>
        </p:txBody>
      </p:sp>
      <p:sp>
        <p:nvSpPr>
          <p:cNvPr id="74" name="资料带 73"/>
          <p:cNvSpPr/>
          <p:nvPr/>
        </p:nvSpPr>
        <p:spPr>
          <a:xfrm rot="16200000">
            <a:off x="1339848" y="4612681"/>
            <a:ext cx="1412111" cy="1551008"/>
          </a:xfrm>
          <a:prstGeom prst="flowChartPunchedTap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en-US" altLang="zh-CN" sz="1200" dirty="0" err="1" smtClean="0"/>
              <a:t>crd.yaml</a:t>
            </a:r>
            <a:endParaRPr kumimoji="1" lang="zh-CN" altLang="en-US" sz="1200" dirty="0"/>
          </a:p>
        </p:txBody>
      </p:sp>
      <p:cxnSp>
        <p:nvCxnSpPr>
          <p:cNvPr id="75" name="直线箭头连接符 74"/>
          <p:cNvCxnSpPr>
            <a:stCxn id="75" idx="2"/>
          </p:cNvCxnSpPr>
          <p:nvPr/>
        </p:nvCxnSpPr>
        <p:spPr>
          <a:xfrm>
            <a:off x="1766690" y="3221903"/>
            <a:ext cx="192759" cy="14404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1876959" y="3650961"/>
            <a:ext cx="1565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/>
              <a:t>Reference the </a:t>
            </a:r>
            <a:r>
              <a:rPr kumimoji="1" lang="en-US" altLang="zh-CN" sz="1400" dirty="0" err="1" smtClean="0"/>
              <a:t>MSJob</a:t>
            </a:r>
            <a:r>
              <a:rPr kumimoji="1" lang="en-US" altLang="zh-CN" sz="1400" dirty="0" smtClean="0"/>
              <a:t> definition</a:t>
            </a:r>
            <a:endParaRPr kumimoji="1" lang="en-US" altLang="zh-CN" sz="1400" dirty="0" smtClean="0"/>
          </a:p>
        </p:txBody>
      </p:sp>
      <p:sp>
        <p:nvSpPr>
          <p:cNvPr id="77" name="矩形 76"/>
          <p:cNvSpPr/>
          <p:nvPr/>
        </p:nvSpPr>
        <p:spPr>
          <a:xfrm>
            <a:off x="1111061" y="6146644"/>
            <a:ext cx="23038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200" dirty="0" smtClean="0"/>
              <a:t>Kind: </a:t>
            </a:r>
            <a:r>
              <a:rPr kumimoji="1" lang="en-US" altLang="zh-CN" sz="1200" dirty="0" err="1" smtClean="0"/>
              <a:t>CustomResourceDefinition</a:t>
            </a:r>
            <a:endParaRPr lang="zh-CN" altLang="en-US" sz="1200" dirty="0"/>
          </a:p>
        </p:txBody>
      </p:sp>
      <p:grpSp>
        <p:nvGrpSpPr>
          <p:cNvPr id="78" name="组 77"/>
          <p:cNvGrpSpPr/>
          <p:nvPr/>
        </p:nvGrpSpPr>
        <p:grpSpPr>
          <a:xfrm>
            <a:off x="4050623" y="5391238"/>
            <a:ext cx="2388409" cy="516385"/>
            <a:chOff x="4247308" y="5833931"/>
            <a:chExt cx="2388409" cy="516385"/>
          </a:xfrm>
        </p:grpSpPr>
        <p:pic>
          <p:nvPicPr>
            <p:cNvPr id="79" name="Picture 8" descr="docker icon”的图片搜索结果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7308" y="5901387"/>
              <a:ext cx="626001" cy="448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文本框 79"/>
            <p:cNvSpPr txBox="1"/>
            <p:nvPr/>
          </p:nvSpPr>
          <p:spPr>
            <a:xfrm>
              <a:off x="4952714" y="5833931"/>
              <a:ext cx="16830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Docker registry</a:t>
              </a:r>
              <a:endParaRPr kumimoji="1" lang="zh-CN" altLang="en-US" dirty="0"/>
            </a:p>
          </p:txBody>
        </p:sp>
      </p:grpSp>
      <p:cxnSp>
        <p:nvCxnSpPr>
          <p:cNvPr id="81" name="直线箭头连接符 80"/>
          <p:cNvCxnSpPr/>
          <p:nvPr/>
        </p:nvCxnSpPr>
        <p:spPr>
          <a:xfrm flipV="1">
            <a:off x="5985851" y="3869305"/>
            <a:ext cx="897141" cy="131664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4976447" y="4261621"/>
            <a:ext cx="160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/>
              <a:t>Pushing/Pulling </a:t>
            </a:r>
            <a:r>
              <a:rPr kumimoji="1" lang="en-US" altLang="zh-CN" sz="1400" smtClean="0"/>
              <a:t>container image</a:t>
            </a:r>
            <a:endParaRPr kumimoji="1" lang="en-US" altLang="zh-CN" sz="1400" dirty="0" smtClean="0"/>
          </a:p>
        </p:txBody>
      </p:sp>
      <p:cxnSp>
        <p:nvCxnSpPr>
          <p:cNvPr id="83" name="直线箭头连接符 82"/>
          <p:cNvCxnSpPr/>
          <p:nvPr/>
        </p:nvCxnSpPr>
        <p:spPr>
          <a:xfrm flipV="1">
            <a:off x="8446239" y="2757056"/>
            <a:ext cx="1912340" cy="291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10" descr="MindSpore”的图片搜索结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919" y="2356084"/>
            <a:ext cx="959323" cy="72023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5" name="Picture 10" descr="MindSpore”的图片搜索结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66" y="3260314"/>
            <a:ext cx="959323" cy="72023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6" name="Picture 10" descr="MindSpore”的图片搜索结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7765" y="4252509"/>
            <a:ext cx="959323" cy="72023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87" name="直线箭头连接符 86"/>
          <p:cNvCxnSpPr/>
          <p:nvPr/>
        </p:nvCxnSpPr>
        <p:spPr>
          <a:xfrm>
            <a:off x="8386917" y="3349285"/>
            <a:ext cx="1971662" cy="271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/>
          <p:cNvCxnSpPr/>
          <p:nvPr/>
        </p:nvCxnSpPr>
        <p:spPr>
          <a:xfrm>
            <a:off x="8327910" y="3661793"/>
            <a:ext cx="2030669" cy="10712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1766570" y="66040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Fun facts——the installing issue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2" name="图片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186" y="2010480"/>
            <a:ext cx="2391796" cy="658145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36" y="1670089"/>
            <a:ext cx="4560849" cy="85515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622" y="2588764"/>
            <a:ext cx="3994475" cy="132442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791" y="4056356"/>
            <a:ext cx="5160946" cy="110359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0509" y="5456069"/>
            <a:ext cx="3568700" cy="64485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9"/>
          <a:srcRect l="14182" t="56504" b="35748"/>
          <a:stretch>
            <a:fillRect/>
          </a:stretch>
        </p:blipFill>
        <p:spPr>
          <a:xfrm>
            <a:off x="7460166" y="4851340"/>
            <a:ext cx="2716324" cy="53134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7460166" y="5530102"/>
            <a:ext cx="300245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/>
              <a:t>Translation: No pain installing, no pain running demo, the starting experience is fantastic! I strongly recommend  everyone installing MindSpore via </a:t>
            </a:r>
            <a:r>
              <a:rPr kumimoji="1" lang="en-US" altLang="zh-CN" sz="1200" dirty="0" err="1" smtClean="0"/>
              <a:t>docker</a:t>
            </a:r>
            <a:r>
              <a:rPr kumimoji="1" lang="en-US" altLang="zh-CN" sz="1200" dirty="0" smtClean="0"/>
              <a:t>.</a:t>
            </a:r>
            <a:endParaRPr kumimoji="1" lang="zh-CN" altLang="en-US" sz="1200" dirty="0"/>
          </a:p>
        </p:txBody>
      </p:sp>
      <p:pic>
        <p:nvPicPr>
          <p:cNvPr id="15" name="图片 14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5975" y="2880445"/>
            <a:ext cx="2510515" cy="67336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06936" y="3760229"/>
            <a:ext cx="2572370" cy="67826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custDataLst>
      <p:tags r:id="rId1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1"/>
            </p:custDataLst>
          </p:nvPr>
        </p:nvSpPr>
        <p:spPr bwMode="auto">
          <a:xfrm>
            <a:off x="6002338" y="0"/>
            <a:ext cx="71755" cy="6858000"/>
          </a:xfrm>
          <a:prstGeom prst="rect">
            <a:avLst/>
          </a:prstGeom>
          <a:solidFill>
            <a:srgbClr val="B9D3F9"/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6" name="椭圆 35"/>
          <p:cNvSpPr/>
          <p:nvPr>
            <p:custDataLst>
              <p:tags r:id="rId2"/>
            </p:custDataLst>
          </p:nvPr>
        </p:nvSpPr>
        <p:spPr bwMode="auto">
          <a:xfrm>
            <a:off x="5712160" y="3867785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03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5" name="椭圆 34"/>
          <p:cNvSpPr/>
          <p:nvPr>
            <p:custDataLst>
              <p:tags r:id="rId3"/>
            </p:custDataLst>
          </p:nvPr>
        </p:nvSpPr>
        <p:spPr bwMode="auto">
          <a:xfrm>
            <a:off x="5704523" y="253174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02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4" name="椭圆 33"/>
          <p:cNvSpPr/>
          <p:nvPr>
            <p:custDataLst>
              <p:tags r:id="rId4"/>
            </p:custDataLst>
          </p:nvPr>
        </p:nvSpPr>
        <p:spPr bwMode="auto">
          <a:xfrm>
            <a:off x="5703888" y="1013460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01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74090" y="452120"/>
            <a:ext cx="37414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3B1E5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Contents</a:t>
            </a:r>
            <a:endParaRPr lang="en-US" altLang="zh-CN" sz="6000" dirty="0">
              <a:solidFill>
                <a:srgbClr val="43B1E5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712720" y="352742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014345" y="367792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581400" y="352742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/>
          <p:cNvSpPr/>
          <p:nvPr/>
        </p:nvSpPr>
        <p:spPr>
          <a:xfrm>
            <a:off x="4715510" y="343471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181465" y="190817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6410960" y="209232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9182100" y="46145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6411595" y="478218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999605" y="459803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等腰三角形 31"/>
          <p:cNvSpPr/>
          <p:nvPr/>
        </p:nvSpPr>
        <p:spPr>
          <a:xfrm>
            <a:off x="8192770" y="450532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650230" y="951865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654675" y="246951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652770" y="3808730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10800000">
            <a:off x="2081530" y="828040"/>
            <a:ext cx="19685" cy="317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ogo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28714" y="1689655"/>
            <a:ext cx="293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 of MindSpore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2844800" y="3073473"/>
            <a:ext cx="293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MindSpore on Kubernetes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7360921" y="4203104"/>
            <a:ext cx="293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Demo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6" grpId="0" bldLvl="0" animBg="1"/>
      <p:bldP spid="35" grpId="0" bldLvl="0" animBg="1"/>
      <p:bldP spid="34" grpId="0" bldLvl="0" animBg="1"/>
      <p:bldP spid="17" grpId="0"/>
      <p:bldP spid="2" grpId="0" bldLvl="0" animBg="1"/>
      <p:bldP spid="2" grpId="1" animBg="1"/>
      <p:bldP spid="25" grpId="0" bldLvl="0" animBg="1"/>
      <p:bldP spid="25" grpId="1" animBg="1"/>
      <p:bldP spid="20" grpId="0" bldLvl="0" animBg="1"/>
      <p:bldP spid="20" grpId="1" animBg="1"/>
      <p:bldP spid="29" grpId="0" bldLvl="0" animBg="1"/>
      <p:bldP spid="29" grpId="1" animBg="1"/>
      <p:bldP spid="32" grpId="0" bldLvl="0" animBg="1"/>
      <p:bldP spid="32" grpId="1" animBg="1"/>
      <p:bldP spid="42" grpId="0" bldLvl="0" animBg="1"/>
      <p:bldP spid="43" grpId="0" animBg="1"/>
      <p:bldP spid="43" grpId="1" bldLvl="0" animBg="1"/>
      <p:bldP spid="44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1766570" y="66040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Demo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40" y="2218054"/>
            <a:ext cx="4943707" cy="21483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6587651" y="1466850"/>
            <a:ext cx="4259766" cy="925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Goal: Training </a:t>
            </a:r>
            <a:r>
              <a:rPr kumimoji="1" lang="en-US" altLang="zh-CN" dirty="0" err="1" smtClean="0"/>
              <a:t>LeNet</a:t>
            </a:r>
            <a:r>
              <a:rPr kumimoji="1" lang="en-US" altLang="zh-CN" dirty="0" smtClean="0"/>
              <a:t> with MNIST dataset using MindSpore on a single node in Kubernetes cluster.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r="12612"/>
          <a:stretch>
            <a:fillRect/>
          </a:stretch>
        </p:blipFill>
        <p:spPr>
          <a:xfrm>
            <a:off x="6584930" y="4999787"/>
            <a:ext cx="5535769" cy="10840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t="2186"/>
          <a:stretch>
            <a:fillRect/>
          </a:stretch>
        </p:blipFill>
        <p:spPr>
          <a:xfrm>
            <a:off x="6587650" y="2874645"/>
            <a:ext cx="4417827" cy="149174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501160" y="2571067"/>
            <a:ext cx="2295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smtClean="0"/>
              <a:t>Training starts:</a:t>
            </a:r>
            <a:endParaRPr kumimoji="1" lang="zh-CN" altLang="en-US" sz="1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6498440" y="4669971"/>
            <a:ext cx="2295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/>
              <a:t>Training ends:</a:t>
            </a:r>
            <a:endParaRPr kumimoji="1" lang="zh-CN" altLang="en-US" sz="1400" dirty="0"/>
          </a:p>
        </p:txBody>
      </p:sp>
      <p:sp>
        <p:nvSpPr>
          <p:cNvPr id="14" name="矩形 13"/>
          <p:cNvSpPr/>
          <p:nvPr/>
        </p:nvSpPr>
        <p:spPr>
          <a:xfrm>
            <a:off x="6498440" y="6227115"/>
            <a:ext cx="5282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hlinkClick r:id="rId6"/>
              </a:rPr>
              <a:t>https</a:t>
            </a:r>
            <a:r>
              <a:rPr lang="en-US" altLang="zh-CN" dirty="0">
                <a:hlinkClick r:id="rId6"/>
              </a:rPr>
              <a:t>://</a:t>
            </a:r>
            <a:r>
              <a:rPr lang="en-US" altLang="zh-CN" dirty="0" smtClean="0">
                <a:hlinkClick r:id="rId6"/>
              </a:rPr>
              <a:t>www.youtube.com/watch?v=P2uXOIct4kg</a:t>
            </a:r>
            <a:endParaRPr lang="zh-CN" altLang="en-US" dirty="0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1766570" y="66040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Call For Participation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53110" y="1204595"/>
            <a:ext cx="10685780" cy="5785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2400"/>
              <a:t>Checkout the Code</a:t>
            </a:r>
            <a:endParaRPr lang="en-US" sz="2400"/>
          </a:p>
          <a:p>
            <a:pPr marL="800100" lvl="1" indent="-342900">
              <a:buFont typeface="Wingdings" panose="05000000000000000000" charset="0"/>
              <a:buChar char=""/>
            </a:pPr>
            <a:r>
              <a:rPr lang="en-US" sz="2000"/>
              <a:t>https://gitee.com/mindspore (main development)</a:t>
            </a:r>
            <a:endParaRPr lang="en-US" sz="2000"/>
          </a:p>
          <a:p>
            <a:pPr marL="800100" lvl="1" indent="-342900">
              <a:buFont typeface="Wingdings" panose="05000000000000000000" charset="0"/>
              <a:buChar char=""/>
            </a:pPr>
            <a:r>
              <a:rPr lang="en-US" sz="2000"/>
              <a:t>https://github.com/mindspore-ai (mirror)</a:t>
            </a:r>
            <a:endParaRPr lang="en-US" sz="2000"/>
          </a:p>
          <a:p>
            <a:pPr marL="800100" lvl="1" indent="-342900">
              <a:buFont typeface="Wingdings" panose="05000000000000000000" charset="0"/>
              <a:buChar char=""/>
            </a:pPr>
            <a:endParaRPr lang="en-US" sz="240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sz="2400"/>
              <a:t>Try with docker</a:t>
            </a:r>
            <a:endParaRPr lang="en-US" sz="2400"/>
          </a:p>
          <a:p>
            <a:pPr marL="800100" lvl="1" indent="-342900">
              <a:buFont typeface="Wingdings" panose="05000000000000000000" charset="0"/>
              <a:buChar char=""/>
            </a:pPr>
            <a:r>
              <a:rPr lang="en-US" sz="2000"/>
              <a:t>docker pull mindspore/mindspore-cpu:0.1.0-alpha</a:t>
            </a:r>
            <a:endParaRPr lang="en-US" sz="2000"/>
          </a:p>
          <a:p>
            <a:pPr marL="800100" lvl="1" indent="-342900">
              <a:buFont typeface="Wingdings" panose="05000000000000000000" charset="0"/>
              <a:buChar char=""/>
            </a:pPr>
            <a:r>
              <a:rPr lang="en-US" sz="2000"/>
              <a:t>docker pull mindspore/mindspore-cuda10.1:0.1.0-alpha</a:t>
            </a:r>
            <a:endParaRPr lang="en-US" sz="2000"/>
          </a:p>
          <a:p>
            <a:pPr marL="800100" lvl="1" indent="-342900">
              <a:buFont typeface="Wingdings" panose="05000000000000000000" charset="0"/>
              <a:buChar char=""/>
            </a:pPr>
            <a:r>
              <a:rPr lang="en-US" sz="2000">
                <a:sym typeface="+mn-ea"/>
              </a:rPr>
              <a:t>docker pull mindspore/mindspore-cuda9.2:0.1.0-alpha</a:t>
            </a:r>
            <a:endParaRPr lang="en-US" sz="2000">
              <a:sym typeface="+mn-ea"/>
            </a:endParaRPr>
          </a:p>
          <a:p>
            <a:pPr marL="800100" lvl="1" indent="-342900">
              <a:buFont typeface="Wingdings" panose="05000000000000000000" charset="0"/>
              <a:buChar char=""/>
            </a:pPr>
            <a:endParaRPr lang="en-US" sz="240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sz="2400"/>
              <a:t>Discussion</a:t>
            </a:r>
            <a:endParaRPr lang="en-US" sz="2400"/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"/>
            </a:pPr>
            <a:r>
              <a:rPr lang="en-US" sz="2000"/>
              <a:t>Slack:</a:t>
            </a:r>
            <a:r>
              <a:rPr lang="en-US" altLang="zh-CN" sz="2000" dirty="0">
                <a:sym typeface="+mn-ea"/>
              </a:rPr>
              <a:t>https://join.slack.com/t/mindspore/shared_invite/enQtOTcwMTIxMDI3NjM0LTNkMWM2MzI5NjIyZWU5ZWQ5M2EwMTQ5MWNiYzMxOGM4OWFhZjI4M2E5OGI2YTg3ODU1ODE2Njg1MThiNWI3YmQ </a:t>
            </a:r>
            <a:endParaRPr lang="en-US" altLang="zh-CN" sz="2000" dirty="0"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"/>
            </a:pPr>
            <a:r>
              <a:rPr lang="en-US" altLang="zh-CN" sz="2000" dirty="0">
                <a:sym typeface="+mn-ea"/>
              </a:rPr>
              <a:t>Mailing list: https://mailweb.mindspore.cn/postorius/lists/mindspore-discuss.mindspore.cn/</a:t>
            </a:r>
            <a:endParaRPr lang="en-US" sz="240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5" y="-22225"/>
            <a:ext cx="12191365" cy="69030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rot="5400000">
            <a:off x="2630805" y="-2651760"/>
            <a:ext cx="6932295" cy="121926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2980" y="1553210"/>
            <a:ext cx="110832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rgbClr val="125E7D"/>
                </a:solidFill>
                <a:latin typeface="TypeLand.com 康熙字典體" charset="-120"/>
                <a:ea typeface="TypeLand.com 康熙字典體" charset="-120"/>
              </a:rPr>
              <a:t>THANK  YOU</a:t>
            </a:r>
            <a:endParaRPr lang="en-US" altLang="zh-CN" sz="4000">
              <a:solidFill>
                <a:srgbClr val="125E7D"/>
              </a:solidFill>
              <a:latin typeface="TypeLand.com 康熙字典體" charset="-120"/>
              <a:ea typeface="TypeLand.com 康熙字典體" charset="-12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099435" y="3260725"/>
            <a:ext cx="7672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125E7D"/>
                </a:solidFill>
                <a:latin typeface="TypeLand.com 康熙字典體" charset="-120"/>
                <a:ea typeface="TypeLand.com 康熙字典體" charset="-120"/>
              </a:rPr>
              <a:t>www.mindspore.cn/en</a:t>
            </a:r>
            <a:endParaRPr lang="en-US" altLang="zh-CN" sz="4000">
              <a:solidFill>
                <a:srgbClr val="125E7D"/>
              </a:solidFill>
              <a:latin typeface="TypeLand.com 康熙字典體" charset="-120"/>
              <a:ea typeface="TypeLand.com 康熙字典體" charset="-120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1"/>
            </p:custDataLst>
          </p:nvPr>
        </p:nvSpPr>
        <p:spPr bwMode="auto">
          <a:xfrm>
            <a:off x="6002338" y="0"/>
            <a:ext cx="71755" cy="6858000"/>
          </a:xfrm>
          <a:prstGeom prst="rect">
            <a:avLst/>
          </a:prstGeom>
          <a:solidFill>
            <a:srgbClr val="B9D3F9"/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6" name="椭圆 35"/>
          <p:cNvSpPr/>
          <p:nvPr>
            <p:custDataLst>
              <p:tags r:id="rId2"/>
            </p:custDataLst>
          </p:nvPr>
        </p:nvSpPr>
        <p:spPr bwMode="auto">
          <a:xfrm>
            <a:off x="5712160" y="3867785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03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5" name="椭圆 34"/>
          <p:cNvSpPr/>
          <p:nvPr>
            <p:custDataLst>
              <p:tags r:id="rId3"/>
            </p:custDataLst>
          </p:nvPr>
        </p:nvSpPr>
        <p:spPr bwMode="auto">
          <a:xfrm>
            <a:off x="5704523" y="253174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02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4" name="椭圆 33"/>
          <p:cNvSpPr/>
          <p:nvPr>
            <p:custDataLst>
              <p:tags r:id="rId4"/>
            </p:custDataLst>
          </p:nvPr>
        </p:nvSpPr>
        <p:spPr bwMode="auto">
          <a:xfrm>
            <a:off x="5703888" y="1013460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01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74090" y="452120"/>
            <a:ext cx="37414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3B1E5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Contents</a:t>
            </a:r>
            <a:endParaRPr lang="en-US" altLang="zh-CN" sz="6000" dirty="0">
              <a:solidFill>
                <a:srgbClr val="43B1E5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712720" y="352742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014345" y="367792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581400" y="352742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/>
          <p:cNvSpPr/>
          <p:nvPr/>
        </p:nvSpPr>
        <p:spPr>
          <a:xfrm>
            <a:off x="4715510" y="343471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181465" y="190817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6410960" y="209232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9182100" y="46145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6411595" y="478218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999605" y="459803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等腰三角形 31"/>
          <p:cNvSpPr/>
          <p:nvPr/>
        </p:nvSpPr>
        <p:spPr>
          <a:xfrm>
            <a:off x="8192770" y="450532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650230" y="951865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654675" y="246951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652770" y="3808730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10800000">
            <a:off x="2081530" y="828040"/>
            <a:ext cx="19685" cy="317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ogo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28714" y="1689655"/>
            <a:ext cx="293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accent5">
                    <a:lumMod val="75000"/>
                  </a:schemeClr>
                </a:solidFill>
              </a:rPr>
              <a:t>Introduction of MindSpore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44800" y="3073473"/>
            <a:ext cx="293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MindSpore on Kubernetes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7449203" y="4199176"/>
            <a:ext cx="293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Demo</a:t>
            </a:r>
            <a:endParaRPr kumimoji="1" lang="en-US" altLang="zh-CN" dirty="0" smtClean="0"/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6" grpId="0" bldLvl="0" animBg="1"/>
      <p:bldP spid="35" grpId="0" bldLvl="0" animBg="1"/>
      <p:bldP spid="34" grpId="0" bldLvl="0" animBg="1"/>
      <p:bldP spid="17" grpId="0"/>
      <p:bldP spid="2" grpId="0" bldLvl="0" animBg="1"/>
      <p:bldP spid="2" grpId="1" animBg="1"/>
      <p:bldP spid="25" grpId="0" bldLvl="0" animBg="1"/>
      <p:bldP spid="25" grpId="1" animBg="1"/>
      <p:bldP spid="20" grpId="0" bldLvl="0" animBg="1"/>
      <p:bldP spid="20" grpId="1" animBg="1"/>
      <p:bldP spid="29" grpId="0" bldLvl="0" animBg="1"/>
      <p:bldP spid="29" grpId="1" animBg="1"/>
      <p:bldP spid="32" grpId="0" bldLvl="0" animBg="1"/>
      <p:bldP spid="32" grpId="1" animBg="1"/>
      <p:bldP spid="42" grpId="0" bldLvl="0" animBg="1"/>
      <p:bldP spid="43" grpId="0" animBg="1"/>
      <p:bldP spid="43" grpId="1" bldLvl="0" animBg="1"/>
      <p:bldP spid="4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1766570" y="-56411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MindSpore Introduction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49529" y="1640573"/>
            <a:ext cx="9701349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MindSpore is a new open source deep learning training/inference framework that could be used for mobile, edge and cloud scenarios.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MindSpore </a:t>
            </a:r>
            <a:r>
              <a:rPr lang="en-US" altLang="zh-CN" dirty="0"/>
              <a:t>is designed to provide development experience with friendly design and efficient execution for the data scientists and algorithmic engineers, native support for Ascend AI processor, and software hardware co-optimization.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At </a:t>
            </a:r>
            <a:r>
              <a:rPr lang="en-US" altLang="zh-CN" dirty="0"/>
              <a:t>the meantime MindSpore as a global AI open source community, aims to further advance the development and enrichment of the AI software/hardware application ecosystem.</a:t>
            </a:r>
            <a:endParaRPr lang="zh-CN" altLang="en-US" dirty="0"/>
          </a:p>
        </p:txBody>
      </p:sp>
      <p:pic>
        <p:nvPicPr>
          <p:cNvPr id="1026" name="Picture 2" descr="NN] SERO - Zero Knowledge Proof based Privacy Protection Platfor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120" y="5399503"/>
            <a:ext cx="1889758" cy="45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641" y="5319321"/>
            <a:ext cx="1844218" cy="6776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563" y="5116286"/>
            <a:ext cx="1086741" cy="10193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83285" y="6122951"/>
            <a:ext cx="3610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hlinkClick r:id="rId6"/>
              </a:rPr>
              <a:t>https://www.mindspore.cn</a:t>
            </a:r>
            <a:r>
              <a:rPr kumimoji="1" lang="en-US" altLang="zh-CN" sz="1400" dirty="0" smtClean="0"/>
              <a:t> </a:t>
            </a:r>
            <a:endParaRPr kumimoji="1" lang="zh-CN" altLang="en-US" sz="1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4318817" y="6119009"/>
            <a:ext cx="3610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hlinkClick r:id="rId7"/>
              </a:rPr>
              <a:t>https://www.gitee.com/mindspore</a:t>
            </a:r>
            <a:r>
              <a:rPr kumimoji="1" lang="en-US" altLang="zh-CN" sz="1400" dirty="0" smtClean="0"/>
              <a:t> </a:t>
            </a:r>
            <a:endParaRPr kumimoji="1" lang="zh-CN" altLang="en-US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8581481" y="6119008"/>
            <a:ext cx="3610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hlinkClick r:id="rId8"/>
              </a:rPr>
              <a:t>https://www.github.com/mindspore-ai</a:t>
            </a:r>
            <a:r>
              <a:rPr kumimoji="1" lang="en-US" altLang="zh-CN" sz="1400" dirty="0" smtClean="0"/>
              <a:t> </a:t>
            </a:r>
            <a:endParaRPr kumimoji="1" lang="zh-CN" altLang="en-US" sz="1400" dirty="0"/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1766570" y="-17610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Overview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2050" name="Picture 2" descr="indSpore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283" y="1383200"/>
            <a:ext cx="7853725" cy="469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1766570" y="41445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Technical Steering Committee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470" y="1753235"/>
            <a:ext cx="889000" cy="116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580" y="1753235"/>
            <a:ext cx="889000" cy="116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285" y="1753235"/>
            <a:ext cx="889000" cy="116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3710" y="1753235"/>
            <a:ext cx="889000" cy="116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7540" y="1753235"/>
            <a:ext cx="889000" cy="1168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1840" y="1753235"/>
            <a:ext cx="889000" cy="1168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5830" y="1753235"/>
            <a:ext cx="889000" cy="1168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0470" y="3463925"/>
            <a:ext cx="889000" cy="1168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35580" y="3463925"/>
            <a:ext cx="889000" cy="1168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85285" y="3463925"/>
            <a:ext cx="889000" cy="1168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53710" y="3463925"/>
            <a:ext cx="889000" cy="1168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7540" y="3463925"/>
            <a:ext cx="889000" cy="1168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71840" y="3463925"/>
            <a:ext cx="889000" cy="1168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15830" y="3463925"/>
            <a:ext cx="889000" cy="1168400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2901950" y="5227955"/>
            <a:ext cx="691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14 members from various universities/institutions/companies </a:t>
            </a:r>
            <a:endParaRPr lang="en-US" b="1"/>
          </a:p>
          <a:p>
            <a:r>
              <a:rPr lang="en-US" b="1"/>
              <a:t>that forms an open and global technical governing body</a:t>
            </a:r>
            <a:endParaRPr lang="en-US" b="1"/>
          </a:p>
        </p:txBody>
      </p:sp>
    </p:spTree>
    <p:custDataLst>
      <p:tags r:id="rId1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1766570" y="41445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SIG/WG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84869" y="5927413"/>
            <a:ext cx="8866596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333333"/>
                </a:solidFill>
              </a:rPr>
              <a:t>Open Developement</a:t>
            </a:r>
            <a:endParaRPr lang="zh-CN" altLang="en-US" b="1" dirty="0"/>
          </a:p>
        </p:txBody>
      </p:sp>
      <p:sp>
        <p:nvSpPr>
          <p:cNvPr id="4" name="Text Box 3"/>
          <p:cNvSpPr txBox="1"/>
          <p:nvPr/>
        </p:nvSpPr>
        <p:spPr>
          <a:xfrm>
            <a:off x="3917315" y="1844675"/>
            <a:ext cx="1529080" cy="31692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2000" b="1" dirty="0">
                <a:sym typeface="+mn-ea"/>
              </a:rPr>
              <a:t>SIGs</a:t>
            </a:r>
            <a:endParaRPr lang="en-US" altLang="zh-CN" sz="2000" b="1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FrontEnd,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Compiler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Executor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ModelZoo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Data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GraphEngine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Visualization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Security</a:t>
            </a:r>
            <a:endParaRPr lang="en-US" altLang="zh-CN" dirty="0">
              <a:sym typeface="+mn-ea"/>
            </a:endParaRPr>
          </a:p>
          <a:p>
            <a:r>
              <a:rPr lang="en-US"/>
              <a:t>...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6832600" y="1844675"/>
            <a:ext cx="1719580" cy="15068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2000" b="1" dirty="0">
                <a:sym typeface="+mn-ea"/>
              </a:rPr>
              <a:t>WGs</a:t>
            </a:r>
            <a:endParaRPr lang="en-US" altLang="zh-CN" sz="2000" b="1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r>
              <a:rPr lang="en-US"/>
              <a:t>Documentation</a:t>
            </a:r>
            <a:endParaRPr lang="en-US"/>
          </a:p>
          <a:p>
            <a:r>
              <a:rPr lang="en-US"/>
              <a:t>Infrastructure</a:t>
            </a:r>
            <a:endParaRPr lang="en-US"/>
          </a:p>
          <a:p>
            <a:r>
              <a:rPr lang="en-US"/>
              <a:t>...</a:t>
            </a:r>
            <a:endParaRPr lang="en-US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1766570" y="41445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Community partners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411" y="1720941"/>
            <a:ext cx="6953683" cy="396868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84869" y="5927413"/>
            <a:ext cx="8866596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333333"/>
                </a:solidFill>
              </a:rPr>
              <a:t>Open Collaboration</a:t>
            </a:r>
            <a:endParaRPr lang="zh-CN" altLang="en-US" b="1" dirty="0"/>
          </a:p>
        </p:txBody>
      </p:sp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1"/>
            </p:custDataLst>
          </p:nvPr>
        </p:nvSpPr>
        <p:spPr bwMode="auto">
          <a:xfrm>
            <a:off x="6002338" y="0"/>
            <a:ext cx="71755" cy="6858000"/>
          </a:xfrm>
          <a:prstGeom prst="rect">
            <a:avLst/>
          </a:prstGeom>
          <a:solidFill>
            <a:srgbClr val="B9D3F9"/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6" name="椭圆 35"/>
          <p:cNvSpPr/>
          <p:nvPr>
            <p:custDataLst>
              <p:tags r:id="rId2"/>
            </p:custDataLst>
          </p:nvPr>
        </p:nvSpPr>
        <p:spPr bwMode="auto">
          <a:xfrm>
            <a:off x="5712160" y="3867785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03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5" name="椭圆 34"/>
          <p:cNvSpPr/>
          <p:nvPr>
            <p:custDataLst>
              <p:tags r:id="rId3"/>
            </p:custDataLst>
          </p:nvPr>
        </p:nvSpPr>
        <p:spPr bwMode="auto">
          <a:xfrm>
            <a:off x="5704523" y="253174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02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4" name="椭圆 33"/>
          <p:cNvSpPr/>
          <p:nvPr>
            <p:custDataLst>
              <p:tags r:id="rId4"/>
            </p:custDataLst>
          </p:nvPr>
        </p:nvSpPr>
        <p:spPr bwMode="auto">
          <a:xfrm>
            <a:off x="5703888" y="1013460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01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74090" y="452120"/>
            <a:ext cx="37414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3B1E5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Contents</a:t>
            </a:r>
            <a:endParaRPr lang="en-US" altLang="zh-CN" sz="6000" dirty="0">
              <a:solidFill>
                <a:srgbClr val="43B1E5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712720" y="352742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014345" y="367792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581400" y="352742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/>
          <p:cNvSpPr/>
          <p:nvPr/>
        </p:nvSpPr>
        <p:spPr>
          <a:xfrm>
            <a:off x="4715510" y="343471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181465" y="190817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6410960" y="209232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9182100" y="46145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6411595" y="478218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999605" y="459803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等腰三角形 31"/>
          <p:cNvSpPr/>
          <p:nvPr/>
        </p:nvSpPr>
        <p:spPr>
          <a:xfrm>
            <a:off x="8192770" y="450532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650230" y="951865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654675" y="246951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652770" y="3808730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10800000">
            <a:off x="2081530" y="828040"/>
            <a:ext cx="19685" cy="317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ogo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28714" y="1689655"/>
            <a:ext cx="293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Introduction of MindSpore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2844800" y="3073473"/>
            <a:ext cx="293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MindSpore on Kubernetes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497128" y="4182348"/>
            <a:ext cx="293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Demo</a:t>
            </a:r>
            <a:endParaRPr kumimoji="1" lang="zh-CN" altLang="en-US" dirty="0"/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6" grpId="0" bldLvl="0" animBg="1"/>
      <p:bldP spid="35" grpId="0" bldLvl="0" animBg="1"/>
      <p:bldP spid="34" grpId="0" bldLvl="0" animBg="1"/>
      <p:bldP spid="17" grpId="0"/>
      <p:bldP spid="2" grpId="0" bldLvl="0" animBg="1"/>
      <p:bldP spid="2" grpId="1" animBg="1"/>
      <p:bldP spid="25" grpId="0" bldLvl="0" animBg="1"/>
      <p:bldP spid="25" grpId="1" animBg="1"/>
      <p:bldP spid="20" grpId="0" bldLvl="0" animBg="1"/>
      <p:bldP spid="20" grpId="1" animBg="1"/>
      <p:bldP spid="29" grpId="0" bldLvl="0" animBg="1"/>
      <p:bldP spid="29" grpId="1" animBg="1"/>
      <p:bldP spid="32" grpId="0" bldLvl="0" animBg="1"/>
      <p:bldP spid="32" grpId="1" animBg="1"/>
      <p:bldP spid="42" grpId="0" bldLvl="0" animBg="1"/>
      <p:bldP spid="43" grpId="0" animBg="1"/>
      <p:bldP spid="43" grpId="1" bldLvl="0" animBg="1"/>
      <p:bldP spid="44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1529080" y="100268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MindSpore on Kubernetes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88" y="2019300"/>
            <a:ext cx="8729412" cy="35951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十字形 4"/>
          <p:cNvSpPr/>
          <p:nvPr/>
        </p:nvSpPr>
        <p:spPr>
          <a:xfrm>
            <a:off x="9386385" y="3792578"/>
            <a:ext cx="434896" cy="430485"/>
          </a:xfrm>
          <a:prstGeom prst="plus">
            <a:avLst>
              <a:gd name="adj" fmla="val 37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8716" y="3077737"/>
            <a:ext cx="638454" cy="5375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638262" y="3671079"/>
            <a:ext cx="1081670" cy="673485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smtClean="0">
                <a:solidFill>
                  <a:schemeClr val="tx1"/>
                </a:solidFill>
              </a:rPr>
              <a:t>MindSpore Operator</a:t>
            </a:r>
            <a:endParaRPr kumimoji="1"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4918" y="6040962"/>
            <a:ext cx="1144778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4292E"/>
                </a:solidFill>
              </a:rPr>
              <a:t>Using </a:t>
            </a:r>
            <a:r>
              <a:rPr lang="en-US" altLang="zh-CN" dirty="0" smtClean="0">
                <a:solidFill>
                  <a:srgbClr val="24292E"/>
                </a:solidFill>
              </a:rPr>
              <a:t>the MindSpore Operator </a:t>
            </a:r>
            <a:r>
              <a:rPr lang="en-US" altLang="zh-CN" dirty="0" err="1" smtClean="0">
                <a:solidFill>
                  <a:srgbClr val="24292E"/>
                </a:solidFill>
              </a:rPr>
              <a:t>crd</a:t>
            </a:r>
            <a:r>
              <a:rPr lang="en-US" altLang="zh-CN" dirty="0" smtClean="0">
                <a:solidFill>
                  <a:srgbClr val="24292E"/>
                </a:solidFill>
              </a:rPr>
              <a:t>, </a:t>
            </a:r>
            <a:r>
              <a:rPr lang="en-US" altLang="zh-CN" dirty="0">
                <a:solidFill>
                  <a:srgbClr val="24292E"/>
                </a:solidFill>
              </a:rPr>
              <a:t>users can </a:t>
            </a:r>
            <a:r>
              <a:rPr lang="en-US" altLang="zh-CN" dirty="0" smtClean="0">
                <a:solidFill>
                  <a:srgbClr val="24292E"/>
                </a:solidFill>
              </a:rPr>
              <a:t>install, create </a:t>
            </a:r>
            <a:r>
              <a:rPr lang="en-US" altLang="zh-CN" dirty="0">
                <a:solidFill>
                  <a:srgbClr val="24292E"/>
                </a:solidFill>
              </a:rPr>
              <a:t>and manage </a:t>
            </a:r>
            <a:r>
              <a:rPr lang="en-US" altLang="zh-CN" dirty="0" err="1" smtClean="0">
                <a:solidFill>
                  <a:srgbClr val="24292E"/>
                </a:solidFill>
              </a:rPr>
              <a:t>ms</a:t>
            </a:r>
            <a:r>
              <a:rPr lang="en-US" altLang="zh-CN" dirty="0" smtClean="0">
                <a:solidFill>
                  <a:srgbClr val="24292E"/>
                </a:solidFill>
              </a:rPr>
              <a:t> jobs in Kubernetes cluster easily.</a:t>
            </a:r>
            <a:r>
              <a:rPr lang="en-US" altLang="zh-CN" dirty="0">
                <a:solidFill>
                  <a:srgbClr val="24292E"/>
                </a:solidFill>
              </a:rPr>
              <a:t> </a:t>
            </a:r>
            <a:endParaRPr lang="en-US" altLang="zh-CN" dirty="0">
              <a:solidFill>
                <a:srgbClr val="24292E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4*i*4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4*i*5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TEMPLATE_SUBCATEGORY" val="0"/>
  <p:tag name="KSO_WM_TEMPLATE_COLOR_TYPE" val="0"/>
  <p:tag name="KSO_WM_TEMPLATE_MASTER_THUMB_INDEX" val="0"/>
  <p:tag name="KSO_WM_UNIT_SHOW_EDIT_AREA_INDICATION" val="0"/>
  <p:tag name="KSO_WM_TEMPLATE_THUMBS_INDEX" val="1、2、3、4、5、6、7、8、9、10、12、14、15"/>
  <p:tag name="KSO_WM_TAG_VERSION" val="1.0"/>
  <p:tag name="KSO_WM_BEAUTIFY_FLAG" val="#wm#"/>
  <p:tag name="KSO_WM_TEMPLATE_CATEGORY" val="custom"/>
  <p:tag name="KSO_WM_TEMPLATE_INDEX" val="20202541"/>
  <p:tag name="KSO_WM_TEMPLATE_MASTER_TYPE" val="1"/>
</p:tagLst>
</file>

<file path=ppt/tags/tag222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1_7*a*1"/>
  <p:tag name="KSO_WM_TEMPLATE_CATEGORY" val="custom"/>
  <p:tag name="KSO_WM_TEMPLATE_INDEX" val="20202541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4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285_4*l_i*1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25.xml><?xml version="1.0" encoding="utf-8"?>
<p:tagLst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4285_4*l_h_i*1_3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26.xml><?xml version="1.0" encoding="utf-8"?>
<p:tagLst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285_4*l_h_i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27.xml><?xml version="1.0" encoding="utf-8"?>
<p:tagLst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285_4*l_h_i*1_1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9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1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3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5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7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9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285_4*l_i*1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4285_4*l_h_i*1_3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41.xml><?xml version="1.0" encoding="utf-8"?>
<p:tagLst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285_4*l_h_i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42.xml><?xml version="1.0" encoding="utf-8"?>
<p:tagLst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285_4*l_h_i*1_1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4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6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4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8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2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285_4*l_i*1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53.xml><?xml version="1.0" encoding="utf-8"?>
<p:tagLst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4285_4*l_h_i*1_3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54.xml><?xml version="1.0" encoding="utf-8"?>
<p:tagLst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285_4*l_h_i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55.xml><?xml version="1.0" encoding="utf-8"?>
<p:tagLst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285_4*l_h_i*1_1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7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9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61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SLIDE_BACKGROUND_MASK_FLAG" val="1"/>
  <p:tag name="KSO_WM_UNIT_SUBTYPE" val="q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4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1.1.1.简约白底（红2）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D94300"/>
      </a:accent1>
      <a:accent2>
        <a:srgbClr val="CA352A"/>
      </a:accent2>
      <a:accent3>
        <a:srgbClr val="BC2958"/>
      </a:accent3>
      <a:accent4>
        <a:srgbClr val="AD1C83"/>
      </a:accent4>
      <a:accent5>
        <a:srgbClr val="9D0EAF"/>
      </a:accent5>
      <a:accent6>
        <a:srgbClr val="8C00D9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2891</Words>
  <Application>WPS Writer</Application>
  <PresentationFormat>宽屏</PresentationFormat>
  <Paragraphs>210</Paragraphs>
  <Slides>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SimSun</vt:lpstr>
      <vt:lpstr>Wingdings</vt:lpstr>
      <vt:lpstr>微软雅黑</vt:lpstr>
      <vt:lpstr>HYQiHeiKW</vt:lpstr>
      <vt:lpstr>汉仪旗黑-85S</vt:lpstr>
      <vt:lpstr>PingFang SC</vt:lpstr>
      <vt:lpstr>隶书</vt:lpstr>
      <vt:lpstr>Viner Hand ITC</vt:lpstr>
      <vt:lpstr>浙江民間書刻體</vt:lpstr>
      <vt:lpstr>Wingdings</vt:lpstr>
      <vt:lpstr>TypeLand.com 康熙字典體</vt:lpstr>
      <vt:lpstr>Arial Unicode MS</vt:lpstr>
      <vt:lpstr>Baoli SC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曾美华</dc:creator>
  <cp:lastModifiedBy>zhipeng</cp:lastModifiedBy>
  <cp:revision>185</cp:revision>
  <dcterms:created xsi:type="dcterms:W3CDTF">2020-04-01T12:53:19Z</dcterms:created>
  <dcterms:modified xsi:type="dcterms:W3CDTF">2020-04-01T12:53:19Z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1033-2.1.2.3417</vt:lpwstr>
  </property>
  <property fmtid="{D5CDD505-2E9C-101B-9397-08002B2CF9AE}" pid="3" name="_2015_ms_pID_725343">
    <vt:lpwstr>(2)dW3fNBkb+vt4fF0sZ6YQoo8fDI3Z07D12u1gl1YN3cK/gZ74cwqBBZxTIu7wW72oSwbWHrU4
uNyM2NRm0J52ZlOAWrDHjBdB2piM0MFoYk7+/d6oM7SlFFTzHSlYQR8HsPhHVetBsNTvcQvZ
2oGOHL5jSUYkimaMqvLmbuidAByHf8D2079K9s746wFnnbHI3R1Uea4W4eHdbuYOgpg+Tp/b
IIhBso7T7ESvXg/qnH</vt:lpwstr>
  </property>
  <property fmtid="{D5CDD505-2E9C-101B-9397-08002B2CF9AE}" pid="4" name="_2015_ms_pID_7253431">
    <vt:lpwstr>HHaHs5TRaYNv914BdUB6avz4TIalscDp2AyToYs6WGSB4awCSKvVn8
WbAnSJAp+p3oilAuoWLPMT4dT2vg0pwx744A52vwlS7Cmh09chANb+UqEEKpTF4V4pqM44Fq
r4V+TPKdJStsgFgqHQBcLmPZQdAv7JfZCNi6uT/7qZsSzl4ApNiY6YzzCHZPQ8dUTUCGLRu7
ocpXtvtYK4Yo7jXo</vt:lpwstr>
  </property>
</Properties>
</file>